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595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03E56-9BA7-4501-A08A-CA35B11F0AAE}" type="datetimeFigureOut">
              <a:rPr lang="zh-CN" altLang="en-US" smtClean="0"/>
              <a:t>2021/11/16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8C807-D538-4B9A-BB14-51CEDB224C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743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03E56-9BA7-4501-A08A-CA35B11F0AAE}" type="datetimeFigureOut">
              <a:rPr lang="zh-CN" altLang="en-US" smtClean="0"/>
              <a:t>2021/11/16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8C807-D538-4B9A-BB14-51CEDB224C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654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03E56-9BA7-4501-A08A-CA35B11F0AAE}" type="datetimeFigureOut">
              <a:rPr lang="zh-CN" altLang="en-US" smtClean="0"/>
              <a:t>2021/11/16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8C807-D538-4B9A-BB14-51CEDB224C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19601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03E56-9BA7-4501-A08A-CA35B11F0AAE}" type="datetimeFigureOut">
              <a:rPr lang="zh-CN" altLang="en-US" smtClean="0"/>
              <a:t>2021/11/16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8C807-D538-4B9A-BB14-51CEDB224C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39385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03E56-9BA7-4501-A08A-CA35B11F0AAE}" type="datetimeFigureOut">
              <a:rPr lang="zh-CN" altLang="en-US" smtClean="0"/>
              <a:t>2021/11/16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8C807-D538-4B9A-BB14-51CEDB224C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01668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03E56-9BA7-4501-A08A-CA35B11F0AAE}" type="datetimeFigureOut">
              <a:rPr lang="zh-CN" altLang="en-US" smtClean="0"/>
              <a:t>2021/11/16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8C807-D538-4B9A-BB14-51CEDB224C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83359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03E56-9BA7-4501-A08A-CA35B11F0AAE}" type="datetimeFigureOut">
              <a:rPr lang="zh-CN" altLang="en-US" smtClean="0"/>
              <a:t>2021/11/16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8C807-D538-4B9A-BB14-51CEDB224C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0433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03E56-9BA7-4501-A08A-CA35B11F0AAE}" type="datetimeFigureOut">
              <a:rPr lang="zh-CN" altLang="en-US" smtClean="0"/>
              <a:t>2021/11/16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8C807-D538-4B9A-BB14-51CEDB224C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56078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03E56-9BA7-4501-A08A-CA35B11F0AAE}" type="datetimeFigureOut">
              <a:rPr lang="zh-CN" altLang="en-US" smtClean="0"/>
              <a:t>2021/11/16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8C807-D538-4B9A-BB14-51CEDB224C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65332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03E56-9BA7-4501-A08A-CA35B11F0AAE}" type="datetimeFigureOut">
              <a:rPr lang="zh-CN" altLang="en-US" smtClean="0"/>
              <a:t>2021/11/16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8C807-D538-4B9A-BB14-51CEDB224C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0731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03E56-9BA7-4501-A08A-CA35B11F0AAE}" type="datetimeFigureOut">
              <a:rPr lang="zh-CN" altLang="en-US" smtClean="0"/>
              <a:t>2021/11/16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8C807-D538-4B9A-BB14-51CEDB224C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21302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203E56-9BA7-4501-A08A-CA35B11F0AAE}" type="datetimeFigureOut">
              <a:rPr lang="zh-CN" altLang="en-US" smtClean="0"/>
              <a:t>2021/11/16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48C807-D538-4B9A-BB14-51CEDB224C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40361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矩形 39"/>
          <p:cNvSpPr/>
          <p:nvPr/>
        </p:nvSpPr>
        <p:spPr>
          <a:xfrm>
            <a:off x="7749309" y="3183338"/>
            <a:ext cx="2041236" cy="172578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489527" y="2207485"/>
            <a:ext cx="1385454" cy="4987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/>
              <a:t>用户操作</a:t>
            </a:r>
            <a:endParaRPr lang="zh-CN" altLang="en-US" sz="1200" dirty="0"/>
          </a:p>
        </p:txBody>
      </p:sp>
      <p:cxnSp>
        <p:nvCxnSpPr>
          <p:cNvPr id="6" name="直接箭头连接符 5"/>
          <p:cNvCxnSpPr>
            <a:stCxn id="4" idx="3"/>
          </p:cNvCxnSpPr>
          <p:nvPr/>
        </p:nvCxnSpPr>
        <p:spPr>
          <a:xfrm flipV="1">
            <a:off x="1874981" y="2456866"/>
            <a:ext cx="817418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圆角矩形 6"/>
          <p:cNvSpPr/>
          <p:nvPr/>
        </p:nvSpPr>
        <p:spPr>
          <a:xfrm>
            <a:off x="4895273" y="3112650"/>
            <a:ext cx="1634836" cy="51723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/>
              <a:t>消息系统</a:t>
            </a:r>
            <a:endParaRPr lang="zh-CN" altLang="en-US" sz="1200" dirty="0"/>
          </a:p>
        </p:txBody>
      </p:sp>
      <p:sp>
        <p:nvSpPr>
          <p:cNvPr id="16" name="矩形 15"/>
          <p:cNvSpPr/>
          <p:nvPr/>
        </p:nvSpPr>
        <p:spPr>
          <a:xfrm>
            <a:off x="7943273" y="4253341"/>
            <a:ext cx="1662545" cy="44334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 smtClean="0"/>
              <a:t>Send Email System</a:t>
            </a:r>
            <a:endParaRPr lang="zh-CN" altLang="en-US" sz="1200" dirty="0"/>
          </a:p>
        </p:txBody>
      </p:sp>
      <p:sp>
        <p:nvSpPr>
          <p:cNvPr id="17" name="矩形 16"/>
          <p:cNvSpPr/>
          <p:nvPr/>
        </p:nvSpPr>
        <p:spPr>
          <a:xfrm>
            <a:off x="7943273" y="3426687"/>
            <a:ext cx="1662545" cy="44334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 smtClean="0"/>
              <a:t>Send </a:t>
            </a:r>
            <a:r>
              <a:rPr lang="en-US" altLang="zh-CN" sz="1200" dirty="0" err="1" smtClean="0"/>
              <a:t>Sms</a:t>
            </a:r>
            <a:r>
              <a:rPr lang="en-US" altLang="zh-CN" sz="1200" dirty="0" smtClean="0"/>
              <a:t> System</a:t>
            </a:r>
            <a:endParaRPr lang="zh-CN" altLang="en-US" sz="1200" dirty="0"/>
          </a:p>
        </p:txBody>
      </p:sp>
      <p:sp>
        <p:nvSpPr>
          <p:cNvPr id="19" name="矩形 18"/>
          <p:cNvSpPr/>
          <p:nvPr/>
        </p:nvSpPr>
        <p:spPr>
          <a:xfrm>
            <a:off x="4895273" y="4391883"/>
            <a:ext cx="1634836" cy="5172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/>
              <a:t>消息处理系统</a:t>
            </a:r>
            <a:endParaRPr lang="zh-CN" altLang="en-US" sz="1200" dirty="0"/>
          </a:p>
        </p:txBody>
      </p:sp>
      <p:sp>
        <p:nvSpPr>
          <p:cNvPr id="22" name="矩形 21"/>
          <p:cNvSpPr/>
          <p:nvPr/>
        </p:nvSpPr>
        <p:spPr>
          <a:xfrm>
            <a:off x="2683161" y="2207485"/>
            <a:ext cx="1533237" cy="54494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/>
              <a:t>应用层处理</a:t>
            </a:r>
            <a:endParaRPr lang="zh-CN" altLang="en-US" sz="1200" dirty="0"/>
          </a:p>
        </p:txBody>
      </p:sp>
      <p:sp>
        <p:nvSpPr>
          <p:cNvPr id="24" name="文本框 23"/>
          <p:cNvSpPr txBox="1"/>
          <p:nvPr/>
        </p:nvSpPr>
        <p:spPr>
          <a:xfrm>
            <a:off x="304799" y="388047"/>
            <a:ext cx="44981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1</a:t>
            </a:r>
            <a:r>
              <a:rPr lang="zh-CN" altLang="en-US" dirty="0" smtClean="0"/>
              <a:t>、消息异步处理</a:t>
            </a:r>
            <a:endParaRPr lang="zh-CN" altLang="en-US" dirty="0"/>
          </a:p>
        </p:txBody>
      </p:sp>
      <p:cxnSp>
        <p:nvCxnSpPr>
          <p:cNvPr id="26" name="直接箭头连接符 25"/>
          <p:cNvCxnSpPr/>
          <p:nvPr/>
        </p:nvCxnSpPr>
        <p:spPr>
          <a:xfrm flipV="1">
            <a:off x="4216398" y="1708726"/>
            <a:ext cx="678875" cy="6003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流程图: 磁盘 27"/>
          <p:cNvSpPr/>
          <p:nvPr/>
        </p:nvSpPr>
        <p:spPr>
          <a:xfrm>
            <a:off x="4895274" y="1459345"/>
            <a:ext cx="1634836" cy="498761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 smtClean="0"/>
              <a:t>Save Database</a:t>
            </a:r>
            <a:endParaRPr lang="zh-CN" altLang="en-US" sz="1200" dirty="0"/>
          </a:p>
        </p:txBody>
      </p:sp>
      <p:cxnSp>
        <p:nvCxnSpPr>
          <p:cNvPr id="33" name="直接箭头连接符 32"/>
          <p:cNvCxnSpPr/>
          <p:nvPr/>
        </p:nvCxnSpPr>
        <p:spPr>
          <a:xfrm>
            <a:off x="4216398" y="2706248"/>
            <a:ext cx="678875" cy="5449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文本框 33"/>
          <p:cNvSpPr txBox="1"/>
          <p:nvPr/>
        </p:nvSpPr>
        <p:spPr>
          <a:xfrm rot="18475771">
            <a:off x="4371168" y="2446757"/>
            <a:ext cx="369332" cy="73193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CN" sz="1200" dirty="0" smtClean="0"/>
              <a:t>Push </a:t>
            </a:r>
            <a:r>
              <a:rPr lang="en-US" altLang="zh-CN" sz="1200" dirty="0" err="1" smtClean="0"/>
              <a:t>msg</a:t>
            </a:r>
            <a:endParaRPr lang="zh-CN" altLang="en-US" sz="1200" dirty="0"/>
          </a:p>
        </p:txBody>
      </p:sp>
      <p:cxnSp>
        <p:nvCxnSpPr>
          <p:cNvPr id="37" name="直接箭头连接符 36"/>
          <p:cNvCxnSpPr>
            <a:stCxn id="7" idx="2"/>
            <a:endCxn id="19" idx="0"/>
          </p:cNvCxnSpPr>
          <p:nvPr/>
        </p:nvCxnSpPr>
        <p:spPr>
          <a:xfrm>
            <a:off x="5712691" y="3629886"/>
            <a:ext cx="0" cy="76199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肘形连接符 41"/>
          <p:cNvCxnSpPr>
            <a:stCxn id="19" idx="3"/>
            <a:endCxn id="40" idx="1"/>
          </p:cNvCxnSpPr>
          <p:nvPr/>
        </p:nvCxnSpPr>
        <p:spPr>
          <a:xfrm flipV="1">
            <a:off x="6530109" y="4046229"/>
            <a:ext cx="1219200" cy="604272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7358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89527" y="2207485"/>
            <a:ext cx="1385454" cy="4987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/>
              <a:t>用户下单</a:t>
            </a:r>
            <a:endParaRPr lang="zh-CN" altLang="en-US" sz="1200" dirty="0"/>
          </a:p>
        </p:txBody>
      </p:sp>
      <p:cxnSp>
        <p:nvCxnSpPr>
          <p:cNvPr id="6" name="直接箭头连接符 5"/>
          <p:cNvCxnSpPr>
            <a:stCxn id="4" idx="3"/>
          </p:cNvCxnSpPr>
          <p:nvPr/>
        </p:nvCxnSpPr>
        <p:spPr>
          <a:xfrm flipV="1">
            <a:off x="1874981" y="2456866"/>
            <a:ext cx="817418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圆角矩形 6"/>
          <p:cNvSpPr/>
          <p:nvPr/>
        </p:nvSpPr>
        <p:spPr>
          <a:xfrm>
            <a:off x="4895273" y="3112650"/>
            <a:ext cx="1634836" cy="51723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/>
              <a:t>消息系统</a:t>
            </a:r>
            <a:endParaRPr lang="zh-CN" altLang="en-US" sz="1200" dirty="0"/>
          </a:p>
        </p:txBody>
      </p:sp>
      <p:sp>
        <p:nvSpPr>
          <p:cNvPr id="17" name="矩形 16"/>
          <p:cNvSpPr/>
          <p:nvPr/>
        </p:nvSpPr>
        <p:spPr>
          <a:xfrm>
            <a:off x="7675418" y="4447299"/>
            <a:ext cx="2041236" cy="5196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/>
              <a:t>库存系统</a:t>
            </a:r>
            <a:endParaRPr lang="zh-CN" altLang="en-US" sz="1200" dirty="0"/>
          </a:p>
        </p:txBody>
      </p:sp>
      <p:sp>
        <p:nvSpPr>
          <p:cNvPr id="19" name="矩形 18"/>
          <p:cNvSpPr/>
          <p:nvPr/>
        </p:nvSpPr>
        <p:spPr>
          <a:xfrm>
            <a:off x="4895273" y="4447299"/>
            <a:ext cx="1634836" cy="5172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/>
              <a:t>消息处理系统</a:t>
            </a:r>
            <a:endParaRPr lang="zh-CN" altLang="en-US" sz="1200" dirty="0"/>
          </a:p>
        </p:txBody>
      </p:sp>
      <p:sp>
        <p:nvSpPr>
          <p:cNvPr id="22" name="矩形 21"/>
          <p:cNvSpPr/>
          <p:nvPr/>
        </p:nvSpPr>
        <p:spPr>
          <a:xfrm>
            <a:off x="2683161" y="2207485"/>
            <a:ext cx="1533237" cy="54494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/>
              <a:t>应用层处理</a:t>
            </a:r>
            <a:endParaRPr lang="zh-CN" altLang="en-US" sz="1200" dirty="0"/>
          </a:p>
        </p:txBody>
      </p:sp>
      <p:sp>
        <p:nvSpPr>
          <p:cNvPr id="24" name="文本框 23"/>
          <p:cNvSpPr txBox="1"/>
          <p:nvPr/>
        </p:nvSpPr>
        <p:spPr>
          <a:xfrm>
            <a:off x="304799" y="388047"/>
            <a:ext cx="44981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2</a:t>
            </a:r>
            <a:r>
              <a:rPr lang="zh-CN" altLang="en-US" dirty="0" smtClean="0"/>
              <a:t>、模拟订单系统</a:t>
            </a:r>
            <a:endParaRPr lang="zh-CN" altLang="en-US" dirty="0"/>
          </a:p>
        </p:txBody>
      </p:sp>
      <p:cxnSp>
        <p:nvCxnSpPr>
          <p:cNvPr id="26" name="直接箭头连接符 25"/>
          <p:cNvCxnSpPr/>
          <p:nvPr/>
        </p:nvCxnSpPr>
        <p:spPr>
          <a:xfrm flipV="1">
            <a:off x="4216398" y="1708726"/>
            <a:ext cx="678875" cy="6003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流程图: 磁盘 27"/>
          <p:cNvSpPr/>
          <p:nvPr/>
        </p:nvSpPr>
        <p:spPr>
          <a:xfrm>
            <a:off x="4895274" y="1459345"/>
            <a:ext cx="1634836" cy="498761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 smtClean="0"/>
              <a:t>Save Database</a:t>
            </a:r>
            <a:endParaRPr lang="zh-CN" altLang="en-US" sz="1200" dirty="0"/>
          </a:p>
        </p:txBody>
      </p:sp>
      <p:cxnSp>
        <p:nvCxnSpPr>
          <p:cNvPr id="33" name="直接箭头连接符 32"/>
          <p:cNvCxnSpPr/>
          <p:nvPr/>
        </p:nvCxnSpPr>
        <p:spPr>
          <a:xfrm>
            <a:off x="4216398" y="2706248"/>
            <a:ext cx="678875" cy="5449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文本框 33"/>
          <p:cNvSpPr txBox="1"/>
          <p:nvPr/>
        </p:nvSpPr>
        <p:spPr>
          <a:xfrm rot="18475771">
            <a:off x="4371168" y="2446757"/>
            <a:ext cx="369332" cy="73193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CN" sz="1200" dirty="0" smtClean="0"/>
              <a:t>Push </a:t>
            </a:r>
            <a:r>
              <a:rPr lang="en-US" altLang="zh-CN" sz="1200" dirty="0" err="1" smtClean="0"/>
              <a:t>msg</a:t>
            </a:r>
            <a:endParaRPr lang="zh-CN" altLang="en-US" sz="1200" dirty="0"/>
          </a:p>
        </p:txBody>
      </p:sp>
      <p:cxnSp>
        <p:nvCxnSpPr>
          <p:cNvPr id="37" name="直接箭头连接符 36"/>
          <p:cNvCxnSpPr>
            <a:stCxn id="7" idx="2"/>
            <a:endCxn id="19" idx="0"/>
          </p:cNvCxnSpPr>
          <p:nvPr/>
        </p:nvCxnSpPr>
        <p:spPr>
          <a:xfrm>
            <a:off x="5712691" y="3629886"/>
            <a:ext cx="0" cy="8174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肘形连接符 41"/>
          <p:cNvCxnSpPr>
            <a:stCxn id="19" idx="3"/>
          </p:cNvCxnSpPr>
          <p:nvPr/>
        </p:nvCxnSpPr>
        <p:spPr>
          <a:xfrm flipV="1">
            <a:off x="6530109" y="4702102"/>
            <a:ext cx="1145309" cy="3815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4496757" y="2253830"/>
            <a:ext cx="22748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 smtClean="0"/>
              <a:t>新订单存储到数据库并保存到消息队列</a:t>
            </a:r>
            <a:endParaRPr lang="zh-CN" altLang="en-US" sz="1200" dirty="0"/>
          </a:p>
        </p:txBody>
      </p:sp>
      <p:cxnSp>
        <p:nvCxnSpPr>
          <p:cNvPr id="11" name="直接箭头连接符 10"/>
          <p:cNvCxnSpPr>
            <a:endCxn id="12" idx="1"/>
          </p:cNvCxnSpPr>
          <p:nvPr/>
        </p:nvCxnSpPr>
        <p:spPr>
          <a:xfrm flipV="1">
            <a:off x="6456218" y="3365851"/>
            <a:ext cx="1219200" cy="38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7675418" y="3101816"/>
            <a:ext cx="2041236" cy="52807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/>
              <a:t>订单队列</a:t>
            </a:r>
            <a:endParaRPr lang="zh-CN" altLang="en-US" sz="1200" dirty="0"/>
          </a:p>
        </p:txBody>
      </p:sp>
      <p:sp>
        <p:nvSpPr>
          <p:cNvPr id="23" name="矩形 22"/>
          <p:cNvSpPr/>
          <p:nvPr/>
        </p:nvSpPr>
        <p:spPr>
          <a:xfrm>
            <a:off x="7675418" y="1376222"/>
            <a:ext cx="2041236" cy="58188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/>
              <a:t>消费系统</a:t>
            </a:r>
            <a:endParaRPr lang="zh-CN" altLang="en-US" sz="1200" dirty="0"/>
          </a:p>
        </p:txBody>
      </p:sp>
      <p:cxnSp>
        <p:nvCxnSpPr>
          <p:cNvPr id="27" name="直接箭头连接符 26"/>
          <p:cNvCxnSpPr/>
          <p:nvPr/>
        </p:nvCxnSpPr>
        <p:spPr>
          <a:xfrm>
            <a:off x="8067968" y="1958106"/>
            <a:ext cx="0" cy="11437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箭头连接符 30"/>
          <p:cNvCxnSpPr/>
          <p:nvPr/>
        </p:nvCxnSpPr>
        <p:spPr>
          <a:xfrm>
            <a:off x="8395848" y="1958106"/>
            <a:ext cx="0" cy="11437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文本框 31"/>
          <p:cNvSpPr txBox="1"/>
          <p:nvPr/>
        </p:nvSpPr>
        <p:spPr>
          <a:xfrm>
            <a:off x="7721722" y="1995051"/>
            <a:ext cx="369332" cy="107142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1200" dirty="0" smtClean="0"/>
              <a:t>读取订单队列</a:t>
            </a:r>
            <a:endParaRPr lang="zh-CN" altLang="en-US" sz="1200" dirty="0"/>
          </a:p>
        </p:txBody>
      </p:sp>
      <p:sp>
        <p:nvSpPr>
          <p:cNvPr id="38" name="文本框 37"/>
          <p:cNvSpPr txBox="1"/>
          <p:nvPr/>
        </p:nvSpPr>
        <p:spPr>
          <a:xfrm>
            <a:off x="8325090" y="1994251"/>
            <a:ext cx="523220" cy="107142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1100" dirty="0" smtClean="0"/>
              <a:t>不满足条件返回队列从新排队</a:t>
            </a:r>
            <a:endParaRPr lang="zh-CN" altLang="en-US" sz="1100" dirty="0"/>
          </a:p>
        </p:txBody>
      </p:sp>
      <p:cxnSp>
        <p:nvCxnSpPr>
          <p:cNvPr id="41" name="曲线连接符 40"/>
          <p:cNvCxnSpPr>
            <a:stCxn id="23" idx="3"/>
            <a:endCxn id="17" idx="3"/>
          </p:cNvCxnSpPr>
          <p:nvPr/>
        </p:nvCxnSpPr>
        <p:spPr>
          <a:xfrm>
            <a:off x="9716654" y="1667164"/>
            <a:ext cx="12700" cy="3039954"/>
          </a:xfrm>
          <a:prstGeom prst="curvedConnector3">
            <a:avLst>
              <a:gd name="adj1" fmla="val 1800000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/>
          <p:cNvSpPr txBox="1"/>
          <p:nvPr/>
        </p:nvSpPr>
        <p:spPr>
          <a:xfrm>
            <a:off x="9913695" y="1708725"/>
            <a:ext cx="369332" cy="3333605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1200" dirty="0" smtClean="0">
                <a:solidFill>
                  <a:srgbClr val="FF0000"/>
                </a:solidFill>
              </a:rPr>
              <a:t>例如超过</a:t>
            </a:r>
            <a:r>
              <a:rPr lang="en-US" altLang="zh-CN" sz="1200" dirty="0" smtClean="0">
                <a:solidFill>
                  <a:srgbClr val="FF0000"/>
                </a:solidFill>
              </a:rPr>
              <a:t>30</a:t>
            </a:r>
            <a:r>
              <a:rPr lang="zh-CN" altLang="en-US" sz="1200" dirty="0" smtClean="0">
                <a:solidFill>
                  <a:srgbClr val="FF0000"/>
                </a:solidFill>
              </a:rPr>
              <a:t>分钟用户未支付退回库存并关闭订单</a:t>
            </a:r>
            <a:endParaRPr lang="zh-CN" altLang="en-US" sz="1200" dirty="0">
              <a:solidFill>
                <a:srgbClr val="FF0000"/>
              </a:solidFill>
            </a:endParaRPr>
          </a:p>
        </p:txBody>
      </p:sp>
      <p:cxnSp>
        <p:nvCxnSpPr>
          <p:cNvPr id="46" name="直接箭头连接符 45"/>
          <p:cNvCxnSpPr/>
          <p:nvPr/>
        </p:nvCxnSpPr>
        <p:spPr>
          <a:xfrm>
            <a:off x="9060871" y="1994251"/>
            <a:ext cx="0" cy="111839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接箭头连接符 47"/>
          <p:cNvCxnSpPr>
            <a:stCxn id="23" idx="1"/>
            <a:endCxn id="28" idx="4"/>
          </p:cNvCxnSpPr>
          <p:nvPr/>
        </p:nvCxnSpPr>
        <p:spPr>
          <a:xfrm flipH="1">
            <a:off x="6530110" y="1667164"/>
            <a:ext cx="1145308" cy="415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文本框 48"/>
          <p:cNvSpPr txBox="1"/>
          <p:nvPr/>
        </p:nvSpPr>
        <p:spPr>
          <a:xfrm>
            <a:off x="6548765" y="1422489"/>
            <a:ext cx="1107996" cy="27699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solidFill>
                  <a:srgbClr val="FF0000"/>
                </a:solidFill>
              </a:rPr>
              <a:t>超时关闭订单</a:t>
            </a:r>
            <a:endParaRPr lang="zh-CN" altLang="en-US" sz="1200" dirty="0">
              <a:solidFill>
                <a:srgbClr val="FF0000"/>
              </a:solidFill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9134759" y="1993451"/>
            <a:ext cx="369332" cy="10156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1200" dirty="0" smtClean="0">
                <a:solidFill>
                  <a:srgbClr val="FF0000"/>
                </a:solidFill>
              </a:rPr>
              <a:t>超时删除队列</a:t>
            </a:r>
            <a:endParaRPr lang="zh-CN" altLang="en-US" sz="1200" dirty="0">
              <a:solidFill>
                <a:srgbClr val="FF0000"/>
              </a:solidFill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304799" y="6086487"/>
            <a:ext cx="29546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rgbClr val="FF0000"/>
                </a:solidFill>
              </a:rPr>
              <a:t>注：红色代表订单超时操作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2109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637308" y="2724722"/>
            <a:ext cx="1385454" cy="4987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/>
              <a:t>用户抢单</a:t>
            </a:r>
            <a:endParaRPr lang="zh-CN" altLang="en-US" sz="1200" dirty="0"/>
          </a:p>
        </p:txBody>
      </p:sp>
      <p:cxnSp>
        <p:nvCxnSpPr>
          <p:cNvPr id="6" name="直接箭头连接符 5"/>
          <p:cNvCxnSpPr>
            <a:stCxn id="4" idx="3"/>
          </p:cNvCxnSpPr>
          <p:nvPr/>
        </p:nvCxnSpPr>
        <p:spPr>
          <a:xfrm flipV="1">
            <a:off x="2022762" y="2974103"/>
            <a:ext cx="817418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圆角矩形 6"/>
          <p:cNvSpPr/>
          <p:nvPr/>
        </p:nvSpPr>
        <p:spPr>
          <a:xfrm>
            <a:off x="2836579" y="2730751"/>
            <a:ext cx="1634836" cy="51723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/>
              <a:t>消息系统</a:t>
            </a:r>
            <a:endParaRPr lang="zh-CN" altLang="en-US" sz="1200" dirty="0"/>
          </a:p>
        </p:txBody>
      </p:sp>
      <p:sp>
        <p:nvSpPr>
          <p:cNvPr id="19" name="矩形 18"/>
          <p:cNvSpPr/>
          <p:nvPr/>
        </p:nvSpPr>
        <p:spPr>
          <a:xfrm>
            <a:off x="4969163" y="2735360"/>
            <a:ext cx="1634836" cy="5172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/>
              <a:t>消息队列</a:t>
            </a:r>
            <a:endParaRPr lang="zh-CN" altLang="en-US" sz="1200" dirty="0"/>
          </a:p>
        </p:txBody>
      </p:sp>
      <p:sp>
        <p:nvSpPr>
          <p:cNvPr id="24" name="文本框 23"/>
          <p:cNvSpPr txBox="1"/>
          <p:nvPr/>
        </p:nvSpPr>
        <p:spPr>
          <a:xfrm>
            <a:off x="304799" y="388047"/>
            <a:ext cx="44981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3</a:t>
            </a:r>
            <a:r>
              <a:rPr lang="zh-CN" altLang="en-US" dirty="0" smtClean="0"/>
              <a:t>、类似秒杀系统</a:t>
            </a:r>
            <a:endParaRPr lang="zh-CN" altLang="en-US" dirty="0"/>
          </a:p>
        </p:txBody>
      </p:sp>
      <p:sp>
        <p:nvSpPr>
          <p:cNvPr id="28" name="流程图: 磁盘 27"/>
          <p:cNvSpPr/>
          <p:nvPr/>
        </p:nvSpPr>
        <p:spPr>
          <a:xfrm>
            <a:off x="8224981" y="2724724"/>
            <a:ext cx="1634836" cy="498761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 smtClean="0"/>
              <a:t>Save Database</a:t>
            </a:r>
            <a:endParaRPr lang="zh-CN" altLang="en-US" sz="1200" dirty="0"/>
          </a:p>
        </p:txBody>
      </p:sp>
      <p:cxnSp>
        <p:nvCxnSpPr>
          <p:cNvPr id="37" name="直接箭头连接符 36"/>
          <p:cNvCxnSpPr>
            <a:endCxn id="23" idx="0"/>
          </p:cNvCxnSpPr>
          <p:nvPr/>
        </p:nvCxnSpPr>
        <p:spPr>
          <a:xfrm flipH="1">
            <a:off x="5769120" y="3227902"/>
            <a:ext cx="4620" cy="14721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矩形 22"/>
          <p:cNvSpPr/>
          <p:nvPr/>
        </p:nvSpPr>
        <p:spPr>
          <a:xfrm>
            <a:off x="4942465" y="4700090"/>
            <a:ext cx="1653310" cy="4668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/>
              <a:t>消费系统</a:t>
            </a:r>
            <a:endParaRPr lang="zh-CN" altLang="en-US" sz="1200" dirty="0"/>
          </a:p>
        </p:txBody>
      </p:sp>
      <p:cxnSp>
        <p:nvCxnSpPr>
          <p:cNvPr id="5" name="直接箭头连接符 4"/>
          <p:cNvCxnSpPr>
            <a:stCxn id="7" idx="3"/>
            <a:endCxn id="19" idx="1"/>
          </p:cNvCxnSpPr>
          <p:nvPr/>
        </p:nvCxnSpPr>
        <p:spPr>
          <a:xfrm>
            <a:off x="4471415" y="2989369"/>
            <a:ext cx="497748" cy="46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/>
          <p:cNvSpPr txBox="1"/>
          <p:nvPr/>
        </p:nvSpPr>
        <p:spPr>
          <a:xfrm>
            <a:off x="4676513" y="5182884"/>
            <a:ext cx="218521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/>
              <a:t>根据设定的秒杀数量读取信息</a:t>
            </a:r>
          </a:p>
          <a:p>
            <a:endParaRPr lang="zh-CN" altLang="en-US" dirty="0"/>
          </a:p>
        </p:txBody>
      </p:sp>
      <p:cxnSp>
        <p:nvCxnSpPr>
          <p:cNvPr id="16" name="直接箭头连接符 15"/>
          <p:cNvCxnSpPr>
            <a:stCxn id="23" idx="3"/>
          </p:cNvCxnSpPr>
          <p:nvPr/>
        </p:nvCxnSpPr>
        <p:spPr>
          <a:xfrm flipV="1">
            <a:off x="6595775" y="4933502"/>
            <a:ext cx="1098115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7767781" y="4700090"/>
            <a:ext cx="2549236" cy="4925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秒</a:t>
            </a:r>
            <a:r>
              <a:rPr lang="zh-CN" altLang="en-US" dirty="0" smtClean="0"/>
              <a:t>杀处理</a:t>
            </a:r>
            <a:r>
              <a:rPr lang="zh-CN" altLang="en-US" dirty="0"/>
              <a:t>流程</a:t>
            </a:r>
          </a:p>
        </p:txBody>
      </p:sp>
      <p:cxnSp>
        <p:nvCxnSpPr>
          <p:cNvPr id="21" name="直接箭头连接符 20"/>
          <p:cNvCxnSpPr>
            <a:endCxn id="28" idx="3"/>
          </p:cNvCxnSpPr>
          <p:nvPr/>
        </p:nvCxnSpPr>
        <p:spPr>
          <a:xfrm flipV="1">
            <a:off x="9042399" y="3223485"/>
            <a:ext cx="0" cy="14766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矩形 24"/>
          <p:cNvSpPr/>
          <p:nvPr/>
        </p:nvSpPr>
        <p:spPr>
          <a:xfrm>
            <a:off x="2836580" y="1327018"/>
            <a:ext cx="1634836" cy="406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/>
              <a:t>跳</a:t>
            </a:r>
            <a:r>
              <a:rPr lang="zh-CN" altLang="en-US" sz="1200" dirty="0" smtClean="0"/>
              <a:t>转到已抢完页面</a:t>
            </a:r>
            <a:endParaRPr lang="zh-CN" altLang="en-US" sz="1200" dirty="0"/>
          </a:p>
        </p:txBody>
      </p:sp>
      <p:cxnSp>
        <p:nvCxnSpPr>
          <p:cNvPr id="30" name="直接箭头连接符 29"/>
          <p:cNvCxnSpPr>
            <a:stCxn id="7" idx="0"/>
            <a:endCxn id="25" idx="2"/>
          </p:cNvCxnSpPr>
          <p:nvPr/>
        </p:nvCxnSpPr>
        <p:spPr>
          <a:xfrm flipV="1">
            <a:off x="3653997" y="1733418"/>
            <a:ext cx="1" cy="9973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文本框 35"/>
          <p:cNvSpPr txBox="1"/>
          <p:nvPr/>
        </p:nvSpPr>
        <p:spPr>
          <a:xfrm>
            <a:off x="3604674" y="1733418"/>
            <a:ext cx="369332" cy="10156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1200" dirty="0"/>
              <a:t>秒</a:t>
            </a:r>
            <a:r>
              <a:rPr lang="zh-CN" altLang="en-US" sz="1200" dirty="0" smtClean="0"/>
              <a:t>杀数量已满</a:t>
            </a:r>
            <a:endParaRPr lang="zh-CN" altLang="en-US" sz="1200" dirty="0"/>
          </a:p>
        </p:txBody>
      </p:sp>
      <p:cxnSp>
        <p:nvCxnSpPr>
          <p:cNvPr id="47" name="肘形连接符 46"/>
          <p:cNvCxnSpPr>
            <a:stCxn id="4" idx="2"/>
            <a:endCxn id="23" idx="1"/>
          </p:cNvCxnSpPr>
          <p:nvPr/>
        </p:nvCxnSpPr>
        <p:spPr>
          <a:xfrm rot="16200000" flipH="1">
            <a:off x="2281241" y="2272279"/>
            <a:ext cx="1710018" cy="361243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接箭头连接符 52"/>
          <p:cNvCxnSpPr/>
          <p:nvPr/>
        </p:nvCxnSpPr>
        <p:spPr>
          <a:xfrm flipH="1" flipV="1">
            <a:off x="5957454" y="3247987"/>
            <a:ext cx="9236" cy="14521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文本框 53"/>
          <p:cNvSpPr txBox="1"/>
          <p:nvPr/>
        </p:nvSpPr>
        <p:spPr>
          <a:xfrm>
            <a:off x="1842222" y="4605922"/>
            <a:ext cx="24929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/>
              <a:t>返回请求状态，后续可能修改流程</a:t>
            </a:r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3644241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7727104" y="2466103"/>
            <a:ext cx="2318327" cy="315884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637308" y="2752430"/>
            <a:ext cx="1385454" cy="4987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/>
              <a:t>日志采集客户端</a:t>
            </a:r>
            <a:endParaRPr lang="zh-CN" altLang="en-US" sz="1200" dirty="0"/>
          </a:p>
        </p:txBody>
      </p:sp>
      <p:cxnSp>
        <p:nvCxnSpPr>
          <p:cNvPr id="6" name="直接箭头连接符 5"/>
          <p:cNvCxnSpPr>
            <a:stCxn id="4" idx="3"/>
          </p:cNvCxnSpPr>
          <p:nvPr/>
        </p:nvCxnSpPr>
        <p:spPr>
          <a:xfrm flipV="1">
            <a:off x="2022762" y="3001811"/>
            <a:ext cx="531091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圆角矩形 6"/>
          <p:cNvSpPr/>
          <p:nvPr/>
        </p:nvSpPr>
        <p:spPr>
          <a:xfrm>
            <a:off x="2546926" y="2733957"/>
            <a:ext cx="1634836" cy="51723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/>
              <a:t>消息系统</a:t>
            </a:r>
            <a:endParaRPr lang="zh-CN" altLang="en-US" sz="1200" dirty="0"/>
          </a:p>
        </p:txBody>
      </p:sp>
      <p:sp>
        <p:nvSpPr>
          <p:cNvPr id="19" name="矩形 18"/>
          <p:cNvSpPr/>
          <p:nvPr/>
        </p:nvSpPr>
        <p:spPr>
          <a:xfrm>
            <a:off x="4969163" y="2735360"/>
            <a:ext cx="1634836" cy="5172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/>
              <a:t>消息中间件</a:t>
            </a:r>
            <a:endParaRPr lang="zh-CN" altLang="en-US" sz="1200" dirty="0"/>
          </a:p>
        </p:txBody>
      </p:sp>
      <p:sp>
        <p:nvSpPr>
          <p:cNvPr id="24" name="文本框 23"/>
          <p:cNvSpPr txBox="1"/>
          <p:nvPr/>
        </p:nvSpPr>
        <p:spPr>
          <a:xfrm>
            <a:off x="304799" y="388047"/>
            <a:ext cx="44981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4</a:t>
            </a:r>
            <a:r>
              <a:rPr lang="zh-CN" altLang="en-US" dirty="0" smtClean="0"/>
              <a:t>、日志处理系统</a:t>
            </a:r>
            <a:endParaRPr lang="zh-CN" altLang="en-US" dirty="0"/>
          </a:p>
        </p:txBody>
      </p:sp>
      <p:cxnSp>
        <p:nvCxnSpPr>
          <p:cNvPr id="37" name="直接箭头连接符 36"/>
          <p:cNvCxnSpPr>
            <a:endCxn id="23" idx="0"/>
          </p:cNvCxnSpPr>
          <p:nvPr/>
        </p:nvCxnSpPr>
        <p:spPr>
          <a:xfrm flipH="1">
            <a:off x="5769120" y="3227902"/>
            <a:ext cx="4620" cy="14721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矩形 22"/>
          <p:cNvSpPr/>
          <p:nvPr/>
        </p:nvSpPr>
        <p:spPr>
          <a:xfrm>
            <a:off x="4942465" y="4700090"/>
            <a:ext cx="1653310" cy="4668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 smtClean="0"/>
              <a:t>Consumer</a:t>
            </a:r>
            <a:r>
              <a:rPr lang="zh-CN" altLang="en-US" sz="1200" dirty="0" smtClean="0"/>
              <a:t>（消费）</a:t>
            </a:r>
            <a:endParaRPr lang="zh-CN" altLang="en-US" sz="1200" dirty="0"/>
          </a:p>
        </p:txBody>
      </p:sp>
      <p:cxnSp>
        <p:nvCxnSpPr>
          <p:cNvPr id="5" name="直接箭头连接符 4"/>
          <p:cNvCxnSpPr>
            <a:stCxn id="7" idx="3"/>
            <a:endCxn id="19" idx="1"/>
          </p:cNvCxnSpPr>
          <p:nvPr/>
        </p:nvCxnSpPr>
        <p:spPr>
          <a:xfrm>
            <a:off x="4181762" y="2992575"/>
            <a:ext cx="787401" cy="14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/>
          <p:cNvSpPr txBox="1"/>
          <p:nvPr/>
        </p:nvSpPr>
        <p:spPr>
          <a:xfrm>
            <a:off x="4676513" y="5182884"/>
            <a:ext cx="16225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/>
              <a:t>根据不同的</a:t>
            </a:r>
            <a:r>
              <a:rPr lang="en-US" altLang="zh-CN" sz="1200" dirty="0" smtClean="0"/>
              <a:t>topic</a:t>
            </a:r>
            <a:r>
              <a:rPr lang="zh-CN" altLang="en-US" sz="1200" dirty="0" smtClean="0"/>
              <a:t>处理</a:t>
            </a:r>
            <a:endParaRPr lang="zh-CN" altLang="en-US" dirty="0"/>
          </a:p>
        </p:txBody>
      </p:sp>
      <p:cxnSp>
        <p:nvCxnSpPr>
          <p:cNvPr id="16" name="直接箭头连接符 15"/>
          <p:cNvCxnSpPr>
            <a:stCxn id="23" idx="3"/>
          </p:cNvCxnSpPr>
          <p:nvPr/>
        </p:nvCxnSpPr>
        <p:spPr>
          <a:xfrm flipV="1">
            <a:off x="6595775" y="4933502"/>
            <a:ext cx="1098115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接箭头连接符 52"/>
          <p:cNvCxnSpPr/>
          <p:nvPr/>
        </p:nvCxnSpPr>
        <p:spPr>
          <a:xfrm flipH="1" flipV="1">
            <a:off x="5957454" y="3247987"/>
            <a:ext cx="9236" cy="14521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"/>
          <p:cNvSpPr txBox="1"/>
          <p:nvPr/>
        </p:nvSpPr>
        <p:spPr>
          <a:xfrm>
            <a:off x="4174835" y="2733957"/>
            <a:ext cx="78739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 smtClean="0"/>
              <a:t>producer</a:t>
            </a:r>
            <a:endParaRPr lang="zh-CN" altLang="en-US" sz="1200" dirty="0"/>
          </a:p>
        </p:txBody>
      </p:sp>
      <p:sp>
        <p:nvSpPr>
          <p:cNvPr id="10" name="流程图: 磁盘 9"/>
          <p:cNvSpPr/>
          <p:nvPr/>
        </p:nvSpPr>
        <p:spPr>
          <a:xfrm>
            <a:off x="8312729" y="3001811"/>
            <a:ext cx="1330036" cy="581898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 err="1"/>
              <a:t>M</a:t>
            </a:r>
            <a:r>
              <a:rPr lang="en-US" altLang="zh-CN" sz="1200" dirty="0" err="1" smtClean="0"/>
              <a:t>ongodb</a:t>
            </a:r>
            <a:endParaRPr lang="zh-CN" altLang="en-US" sz="1200" dirty="0"/>
          </a:p>
        </p:txBody>
      </p:sp>
      <p:sp>
        <p:nvSpPr>
          <p:cNvPr id="11" name="矩形 10"/>
          <p:cNvSpPr/>
          <p:nvPr/>
        </p:nvSpPr>
        <p:spPr>
          <a:xfrm>
            <a:off x="8488219" y="4110182"/>
            <a:ext cx="1006764" cy="27709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 smtClean="0"/>
              <a:t>Log1.log</a:t>
            </a:r>
            <a:endParaRPr lang="zh-CN" altLang="en-US" sz="1200" dirty="0"/>
          </a:p>
        </p:txBody>
      </p:sp>
      <p:sp>
        <p:nvSpPr>
          <p:cNvPr id="27" name="矩形 26"/>
          <p:cNvSpPr/>
          <p:nvPr/>
        </p:nvSpPr>
        <p:spPr>
          <a:xfrm>
            <a:off x="8486796" y="4561544"/>
            <a:ext cx="1006764" cy="27709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 smtClean="0"/>
              <a:t>Log2.log</a:t>
            </a:r>
            <a:endParaRPr lang="zh-CN" altLang="en-US" sz="1200" dirty="0"/>
          </a:p>
        </p:txBody>
      </p:sp>
      <p:sp>
        <p:nvSpPr>
          <p:cNvPr id="29" name="矩形 28"/>
          <p:cNvSpPr/>
          <p:nvPr/>
        </p:nvSpPr>
        <p:spPr>
          <a:xfrm>
            <a:off x="8485373" y="5012906"/>
            <a:ext cx="1006764" cy="27709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 smtClean="0"/>
              <a:t>Log3.log</a:t>
            </a:r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3272511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166</Words>
  <Application>Microsoft Office PowerPoint</Application>
  <PresentationFormat>宽屏</PresentationFormat>
  <Paragraphs>48</Paragraphs>
  <Slides>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9" baseType="lpstr">
      <vt:lpstr>宋体</vt:lpstr>
      <vt:lpstr>Arial</vt:lpstr>
      <vt:lpstr>Calibri</vt:lpstr>
      <vt:lpstr>Calibri Light</vt:lpstr>
      <vt:lpstr>Office 主题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allen</dc:creator>
  <cp:lastModifiedBy>allen</cp:lastModifiedBy>
  <cp:revision>1</cp:revision>
  <dcterms:created xsi:type="dcterms:W3CDTF">2021-11-16T09:35:13Z</dcterms:created>
  <dcterms:modified xsi:type="dcterms:W3CDTF">2021-11-16T09:35:23Z</dcterms:modified>
</cp:coreProperties>
</file>